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6858000" cy="9144000"/>
  <p:embeddedFontLst>
    <p:embeddedFont>
      <p:font typeface="Montserrat Light"/>
      <p:regular r:id="rId29"/>
      <p:bold r:id="rId30"/>
      <p:italic r:id="rId31"/>
      <p:boldItalic r:id="rId32"/>
    </p:embeddedFont>
    <p:embeddedFont>
      <p:font typeface="DM Serif Display"/>
      <p:regular r:id="rId33"/>
      <p: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j7Xl3DZqriEw+g/+7blu//Aena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Light-italic.fntdata"/><Relationship Id="rId30" Type="http://schemas.openxmlformats.org/officeDocument/2006/relationships/font" Target="fonts/MontserratLight-bold.fntdata"/><Relationship Id="rId11" Type="http://schemas.openxmlformats.org/officeDocument/2006/relationships/slide" Target="slides/slide5.xml"/><Relationship Id="rId33" Type="http://schemas.openxmlformats.org/officeDocument/2006/relationships/font" Target="fonts/DMSerifDisplay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Light-boldItalic.fntdata"/><Relationship Id="rId13" Type="http://schemas.openxmlformats.org/officeDocument/2006/relationships/slide" Target="slides/slide7.xml"/><Relationship Id="rId35" Type="http://customschemas.google.com/relationships/presentationmetadata" Target="metadata"/><Relationship Id="rId12" Type="http://schemas.openxmlformats.org/officeDocument/2006/relationships/slide" Target="slides/slide6.xml"/><Relationship Id="rId34" Type="http://schemas.openxmlformats.org/officeDocument/2006/relationships/font" Target="fonts/DMSerifDisplay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png>
</file>

<file path=ppt/media/image15.jpg>
</file>

<file path=ppt/media/image16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3" name="Google Shape;303;p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0" name="Google Shape;3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7" name="Google Shape;31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3" name="Google Shape;32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9" name="Google Shape;32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41" name="Google Shape;341;p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bfe1ee1bcf_0_0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2bfe1ee1bcf_0_0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4" name="Google Shape;364;p18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1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lang="en-US" sz="1400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3" name="Google Shape;373;p19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19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lang="en-US" sz="1400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1" name="Google Shape;381;p20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0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lang="en-US" sz="1400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3aa9f3eb5_0_0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f3aa9f3eb5_0_0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1f3aa9f3eb5_0_0:notes"/>
          <p:cNvSpPr txBox="1"/>
          <p:nvPr>
            <p:ph idx="12" type="sldNum"/>
          </p:nvPr>
        </p:nvSpPr>
        <p:spPr>
          <a:xfrm>
            <a:off x="4399200" y="9555480"/>
            <a:ext cx="3372900" cy="50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p8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7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7"/>
          <p:cNvSpPr txBox="1"/>
          <p:nvPr>
            <p:ph idx="1"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37"/>
          <p:cNvSpPr txBox="1"/>
          <p:nvPr>
            <p:ph idx="2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7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8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8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8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38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8"/>
          <p:cNvSpPr txBox="1"/>
          <p:nvPr>
            <p:ph idx="4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38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9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9"/>
          <p:cNvSpPr txBox="1"/>
          <p:nvPr>
            <p:ph idx="1"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39"/>
          <p:cNvSpPr txBox="1"/>
          <p:nvPr>
            <p:ph idx="2"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9"/>
          <p:cNvSpPr txBox="1"/>
          <p:nvPr>
            <p:ph idx="3"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39"/>
          <p:cNvSpPr txBox="1"/>
          <p:nvPr>
            <p:ph idx="4"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39"/>
          <p:cNvSpPr txBox="1"/>
          <p:nvPr>
            <p:ph idx="5"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9"/>
          <p:cNvSpPr txBox="1"/>
          <p:nvPr>
            <p:ph idx="6"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39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25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6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6"/>
          <p:cNvSpPr txBox="1"/>
          <p:nvPr>
            <p:ph idx="1"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2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6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26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0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0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4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40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40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1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1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41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4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41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41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2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2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42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3"/>
          <p:cNvSpPr txBox="1"/>
          <p:nvPr>
            <p:ph idx="1"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4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3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43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4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4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44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44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4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4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44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9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5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45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45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45"/>
          <p:cNvSpPr txBox="1"/>
          <p:nvPr>
            <p:ph idx="3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4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5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45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6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46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46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46"/>
          <p:cNvSpPr txBox="1"/>
          <p:nvPr>
            <p:ph idx="3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4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6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46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7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7"/>
          <p:cNvSpPr txBox="1"/>
          <p:nvPr>
            <p:ph idx="1"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47"/>
          <p:cNvSpPr txBox="1"/>
          <p:nvPr>
            <p:ph idx="2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4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7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47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8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8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48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48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48"/>
          <p:cNvSpPr txBox="1"/>
          <p:nvPr>
            <p:ph idx="4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4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8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48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9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9"/>
          <p:cNvSpPr txBox="1"/>
          <p:nvPr>
            <p:ph idx="1"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49"/>
          <p:cNvSpPr txBox="1"/>
          <p:nvPr>
            <p:ph idx="2"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49"/>
          <p:cNvSpPr txBox="1"/>
          <p:nvPr>
            <p:ph idx="3"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49"/>
          <p:cNvSpPr txBox="1"/>
          <p:nvPr>
            <p:ph idx="4"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49"/>
          <p:cNvSpPr txBox="1"/>
          <p:nvPr>
            <p:ph idx="5"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49"/>
          <p:cNvSpPr txBox="1"/>
          <p:nvPr>
            <p:ph idx="6"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4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49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49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0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50"/>
          <p:cNvSpPr txBox="1"/>
          <p:nvPr>
            <p:ph idx="1"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50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1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51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51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2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52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3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3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0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0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0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4"/>
          <p:cNvSpPr txBox="1"/>
          <p:nvPr>
            <p:ph idx="1"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8" name="Google Shape;188;p54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5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55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55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55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4" name="Google Shape;194;p55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6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6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p56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56"/>
          <p:cNvSpPr txBox="1"/>
          <p:nvPr>
            <p:ph idx="3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56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7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57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57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57"/>
          <p:cNvSpPr txBox="1"/>
          <p:nvPr>
            <p:ph idx="3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57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8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58"/>
          <p:cNvSpPr txBox="1"/>
          <p:nvPr>
            <p:ph idx="1"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p58"/>
          <p:cNvSpPr txBox="1"/>
          <p:nvPr>
            <p:ph idx="2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p58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9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59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59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6" name="Google Shape;216;p59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59"/>
          <p:cNvSpPr txBox="1"/>
          <p:nvPr>
            <p:ph idx="4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59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0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60"/>
          <p:cNvSpPr txBox="1"/>
          <p:nvPr>
            <p:ph idx="1"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60"/>
          <p:cNvSpPr txBox="1"/>
          <p:nvPr>
            <p:ph idx="2"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60"/>
          <p:cNvSpPr txBox="1"/>
          <p:nvPr>
            <p:ph idx="3"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4" name="Google Shape;224;p60"/>
          <p:cNvSpPr txBox="1"/>
          <p:nvPr>
            <p:ph idx="4"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5" name="Google Shape;225;p60"/>
          <p:cNvSpPr txBox="1"/>
          <p:nvPr>
            <p:ph idx="5"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60"/>
          <p:cNvSpPr txBox="1"/>
          <p:nvPr>
            <p:ph idx="6"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60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1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1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1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1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2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2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3"/>
          <p:cNvSpPr txBox="1"/>
          <p:nvPr>
            <p:ph idx="1"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3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4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4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4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4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5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5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35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5"/>
          <p:cNvSpPr txBox="1"/>
          <p:nvPr>
            <p:ph idx="3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6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6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36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6"/>
          <p:cNvSpPr txBox="1"/>
          <p:nvPr>
            <p:ph idx="3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36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415440" y="992880"/>
            <a:ext cx="11360520" cy="2736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2"/>
          <p:cNvSpPr txBox="1"/>
          <p:nvPr>
            <p:ph idx="12" type="sldNum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22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24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4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/>
          <p:nvPr/>
        </p:nvSpPr>
        <p:spPr>
          <a:xfrm>
            <a:off x="0" y="12600"/>
            <a:ext cx="12191760" cy="6845040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</p:sp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Relationship Id="rId4" Type="http://schemas.openxmlformats.org/officeDocument/2006/relationships/image" Target="../media/image19.png"/><Relationship Id="rId5" Type="http://schemas.openxmlformats.org/officeDocument/2006/relationships/image" Target="../media/image18.jpg"/><Relationship Id="rId6" Type="http://schemas.openxmlformats.org/officeDocument/2006/relationships/image" Target="../media/image2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iRw0kqORGYU10v0mHG8IRzYFT-LvqSLR/view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://drive.google.com/file/d/1lYU8AtfI8iUD_yXW-WSZ8rYjBpuui0db/view" TargetMode="External"/><Relationship Id="rId6" Type="http://schemas.openxmlformats.org/officeDocument/2006/relationships/image" Target="../media/image3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Relationship Id="rId5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6.jpg"/><Relationship Id="rId5" Type="http://schemas.openxmlformats.org/officeDocument/2006/relationships/image" Target="../media/image21.png"/><Relationship Id="rId6" Type="http://schemas.openxmlformats.org/officeDocument/2006/relationships/image" Target="../media/image6.jpg"/><Relationship Id="rId7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"/>
          <p:cNvSpPr txBox="1"/>
          <p:nvPr>
            <p:ph idx="4294967295" type="title"/>
          </p:nvPr>
        </p:nvSpPr>
        <p:spPr>
          <a:xfrm>
            <a:off x="1523880" y="1122480"/>
            <a:ext cx="9143640" cy="33091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Portable Ultrasound Device (PUD) for Coda-Wave Interferometry</a:t>
            </a:r>
            <a:b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Spring ‘24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Sprint </a:t>
            </a:r>
            <a:r>
              <a:rPr lang="en-US" sz="5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5</a:t>
            </a: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"/>
          <p:cNvSpPr txBox="1"/>
          <p:nvPr>
            <p:ph idx="4294967295" type="subTitle"/>
          </p:nvPr>
        </p:nvSpPr>
        <p:spPr>
          <a:xfrm>
            <a:off x="1523880" y="485784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 by Michael Kisellus, Christopher Coppedge, 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Leyton</a:t>
            </a:r>
            <a:r>
              <a:rPr b="0" i="0" lang="en-US" sz="37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Foxworthy, Matthew Baker, Kyle Fox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owner</a:t>
            </a:r>
            <a:r>
              <a:rPr b="0" i="0" lang="en-US" sz="252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r>
              <a:rPr b="0" i="0" lang="en-US" sz="37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242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Brown</a:t>
            </a:r>
            <a:endParaRPr b="0" i="0" sz="242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MAR 2024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0"/>
          <p:cNvSpPr txBox="1"/>
          <p:nvPr/>
        </p:nvSpPr>
        <p:spPr>
          <a:xfrm>
            <a:off x="1112100" y="280075"/>
            <a:ext cx="94734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Enclosure And Mounting System</a:t>
            </a:r>
            <a:endParaRPr b="0" i="0" sz="48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306" name="Google Shape;306;p10"/>
          <p:cNvPicPr preferRelativeResize="0"/>
          <p:nvPr/>
        </p:nvPicPr>
        <p:blipFill rotWithShape="1">
          <a:blip r:embed="rId3">
            <a:alphaModFix/>
          </a:blip>
          <a:srcRect b="0" l="0" r="2238" t="1816"/>
          <a:stretch/>
        </p:blipFill>
        <p:spPr>
          <a:xfrm>
            <a:off x="7580775" y="2593325"/>
            <a:ext cx="3760775" cy="37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10"/>
          <p:cNvSpPr txBox="1"/>
          <p:nvPr/>
        </p:nvSpPr>
        <p:spPr>
          <a:xfrm>
            <a:off x="1112100" y="2182075"/>
            <a:ext cx="61617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 the shelf case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Mounting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Velcro, silicone putty, and screws.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1"/>
          <p:cNvSpPr txBox="1"/>
          <p:nvPr/>
        </p:nvSpPr>
        <p:spPr>
          <a:xfrm>
            <a:off x="-1" y="0"/>
            <a:ext cx="12079613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</a:t>
            </a:r>
            <a:endParaRPr b="0" i="0" sz="53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13" name="Google Shape;313;p11"/>
          <p:cNvSpPr txBox="1"/>
          <p:nvPr/>
        </p:nvSpPr>
        <p:spPr>
          <a:xfrm>
            <a:off x="219808" y="1512277"/>
            <a:ext cx="21366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System provides: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5v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12v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19.5v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500v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Ability to sense voltages at test points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Battery </a:t>
            </a:r>
            <a:r>
              <a:rPr lang="en-US" sz="1800">
                <a:solidFill>
                  <a:schemeClr val="lt1"/>
                </a:solidFill>
              </a:rPr>
              <a:t>charging</a:t>
            </a: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without removal </a:t>
            </a:r>
            <a:endParaRPr/>
          </a:p>
        </p:txBody>
      </p:sp>
      <p:pic>
        <p:nvPicPr>
          <p:cNvPr id="314" name="Google Shape;31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8864" y="1107831"/>
            <a:ext cx="9863136" cy="5750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2"/>
          <p:cNvSpPr txBox="1"/>
          <p:nvPr/>
        </p:nvSpPr>
        <p:spPr>
          <a:xfrm>
            <a:off x="0" y="0"/>
            <a:ext cx="11491546" cy="11957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Low voltage</a:t>
            </a:r>
            <a:endParaRPr b="0" i="0" sz="53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320" name="Google Shape;320;p12"/>
          <p:cNvPicPr preferRelativeResize="0"/>
          <p:nvPr/>
        </p:nvPicPr>
        <p:blipFill rotWithShape="1">
          <a:blip r:embed="rId3">
            <a:alphaModFix/>
          </a:blip>
          <a:srcRect b="4229" l="17088" r="0" t="60513"/>
          <a:stretch/>
        </p:blipFill>
        <p:spPr>
          <a:xfrm>
            <a:off x="226328" y="2875085"/>
            <a:ext cx="11739344" cy="2910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"/>
          <p:cNvSpPr txBox="1"/>
          <p:nvPr/>
        </p:nvSpPr>
        <p:spPr>
          <a:xfrm>
            <a:off x="0" y="0"/>
            <a:ext cx="11843238" cy="16441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b="0" i="0" sz="53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High voltage</a:t>
            </a:r>
            <a:endParaRPr/>
          </a:p>
        </p:txBody>
      </p:sp>
      <p:pic>
        <p:nvPicPr>
          <p:cNvPr id="326" name="Google Shape;326;p13"/>
          <p:cNvPicPr preferRelativeResize="0"/>
          <p:nvPr/>
        </p:nvPicPr>
        <p:blipFill rotWithShape="1">
          <a:blip r:embed="rId3">
            <a:alphaModFix/>
          </a:blip>
          <a:srcRect b="38846" l="28449" r="2263" t="9616"/>
          <a:stretch/>
        </p:blipFill>
        <p:spPr>
          <a:xfrm>
            <a:off x="659423" y="1916722"/>
            <a:ext cx="10656277" cy="4621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"/>
          <p:cNvSpPr txBox="1"/>
          <p:nvPr/>
        </p:nvSpPr>
        <p:spPr>
          <a:xfrm>
            <a:off x="544700" y="5929230"/>
            <a:ext cx="41721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NMB Corp 12VDC, IP55 rated fan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 EMC2101 Fan Controller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2" name="Google Shape;332;p14"/>
          <p:cNvSpPr txBox="1"/>
          <p:nvPr/>
        </p:nvSpPr>
        <p:spPr>
          <a:xfrm>
            <a:off x="7070355" y="5951910"/>
            <a:ext cx="4172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External fan covers</a:t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3" name="Google Shape;33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575" y="1342000"/>
            <a:ext cx="2773074" cy="235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6568" y="3693100"/>
            <a:ext cx="2773075" cy="207982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14"/>
          <p:cNvSpPr txBox="1"/>
          <p:nvPr/>
        </p:nvSpPr>
        <p:spPr>
          <a:xfrm>
            <a:off x="839194" y="175313"/>
            <a:ext cx="10149900" cy="108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Cooling System</a:t>
            </a:r>
            <a:endParaRPr b="0" i="0" sz="44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336" name="Google Shape;33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5375" y="1388638"/>
            <a:ext cx="3288223" cy="4384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85998" y="1415213"/>
            <a:ext cx="3288223" cy="4384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5"/>
          <p:cNvSpPr txBox="1"/>
          <p:nvPr/>
        </p:nvSpPr>
        <p:spPr>
          <a:xfrm>
            <a:off x="1112100" y="280075"/>
            <a:ext cx="94734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DM Serif Display"/>
              <a:buChar char="•"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endParaRPr/>
          </a:p>
          <a:p>
            <a:pPr indent="-342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DM Serif Display"/>
              <a:buChar char="•"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Tx, Rx, And Control System</a:t>
            </a:r>
            <a:endParaRPr b="0" i="0" sz="4400" u="none" cap="none" strike="noStrike">
              <a:solidFill>
                <a:srgbClr val="0000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44" name="Google Shape;344;p15"/>
          <p:cNvSpPr txBox="1"/>
          <p:nvPr/>
        </p:nvSpPr>
        <p:spPr>
          <a:xfrm>
            <a:off x="415500" y="1766000"/>
            <a:ext cx="4758300" cy="44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RX/TX System Status: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RX side is assembled with an oscilloscope connected to a minicomputer to record and process data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TX side is a custom electrical circuit that uses a HV capacitor and MOSFET to pulse the transducer 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 is a RP2040 that starts the system, times pulses, and total test time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5" name="Google Shape;34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57850" y="1559225"/>
            <a:ext cx="26670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2900" y="3622875"/>
            <a:ext cx="3814075" cy="28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bfe1ee1bcf_0_0"/>
          <p:cNvSpPr txBox="1"/>
          <p:nvPr>
            <p:ph idx="4294967295"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Sprint</a:t>
            </a: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- Work Completed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2bfe1ee1bcf_0_0"/>
          <p:cNvSpPr txBox="1"/>
          <p:nvPr>
            <p:ph idx="4294967295" type="body"/>
          </p:nvPr>
        </p:nvSpPr>
        <p:spPr>
          <a:xfrm>
            <a:off x="84903" y="1690200"/>
            <a:ext cx="5079600" cy="50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Subsystem Progress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Electrical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 being constructed we have began testing the circuits for expected behavior.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Cooling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Cooling fans and controllers have been installed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Write code to control picoscope directly from python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Capture waveforms from waveform generator using only picoscope code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Hardware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Labels created and mounted to casing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Indicating lights, switches, and exterior locks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g2bfe1ee1bcf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3640" y="1771560"/>
            <a:ext cx="2484720" cy="3314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g2bfe1ee1bcf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0760" y="1842540"/>
            <a:ext cx="4308840" cy="2649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7"/>
          <p:cNvSpPr txBox="1"/>
          <p:nvPr>
            <p:ph idx="4294967295" type="title"/>
          </p:nvPr>
        </p:nvSpPr>
        <p:spPr>
          <a:xfrm>
            <a:off x="823320" y="18900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Sprint Backlog Status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7"/>
          <p:cNvSpPr txBox="1"/>
          <p:nvPr>
            <p:ph idx="4294967295" type="body"/>
          </p:nvPr>
        </p:nvSpPr>
        <p:spPr>
          <a:xfrm>
            <a:off x="823320" y="1213200"/>
            <a:ext cx="3948840" cy="50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Completed: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Electrical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Transmission (Tx) and Receiver (Rx) cables</a:t>
            </a:r>
            <a:endParaRPr/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Electrical charge testing</a:t>
            </a:r>
            <a:endParaRPr/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Electrical energization testing</a:t>
            </a:r>
            <a:endParaRPr/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Solder work for fan motor controllers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Cooling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Cut left-side fan cover &amp; baseplate to fit around latch.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Mount fan cover</a:t>
            </a: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baseplates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Pulse trigger for recording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recording software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pulse trigger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Hardware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648000" marR="0" rtl="0" algn="l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Obtain and mount vent covers.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17"/>
          <p:cNvSpPr txBox="1"/>
          <p:nvPr>
            <p:ph idx="4294967295" type="body"/>
          </p:nvPr>
        </p:nvSpPr>
        <p:spPr>
          <a:xfrm>
            <a:off x="5203027" y="1213200"/>
            <a:ext cx="6581160" cy="50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Remaining: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Electrical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Organize and shorten electrical wiring</a:t>
            </a:r>
            <a:endParaRPr/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Electrically connect Fan Control/Voltage divider board.</a:t>
            </a:r>
            <a:endParaRPr/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Electrically connect cooling fans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Cooling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Attach mesh to fans to prevent wiring damage.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Mount fans.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Implement pulse trigger so that timing between output and </a:t>
            </a:r>
            <a:r>
              <a:rPr lang="en-US" sz="1200">
                <a:solidFill>
                  <a:schemeClr val="lt1"/>
                </a:solidFill>
              </a:rPr>
              <a:t>input</a:t>
            </a:r>
            <a:r>
              <a:rPr lang="en-US" sz="1200">
                <a:solidFill>
                  <a:schemeClr val="lt1"/>
                </a:solidFill>
              </a:rPr>
              <a:t> will be correct</a:t>
            </a:r>
            <a:endParaRPr sz="1200">
              <a:solidFill>
                <a:schemeClr val="lt1"/>
              </a:solidFill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Implement timer interrupts to ensure proper code flow</a:t>
            </a:r>
            <a:endParaRPr sz="1200">
              <a:solidFill>
                <a:schemeClr val="lt1"/>
              </a:solidFill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Hardware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Seal vent covers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Route cabling.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858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8"/>
          <p:cNvSpPr txBox="1"/>
          <p:nvPr>
            <p:ph idx="4294967295"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erif Displa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Progress for the 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erif Displa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month and  week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8"/>
          <p:cNvSpPr txBox="1"/>
          <p:nvPr>
            <p:ph idx="4294967295" type="body"/>
          </p:nvPr>
        </p:nvSpPr>
        <p:spPr>
          <a:xfrm>
            <a:off x="10132560" y="7414200"/>
            <a:ext cx="79272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00"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9" name="Google Shape;36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6475" y="2680542"/>
            <a:ext cx="6125525" cy="3272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694286"/>
            <a:ext cx="6042606" cy="3272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9"/>
          <p:cNvSpPr/>
          <p:nvPr/>
        </p:nvSpPr>
        <p:spPr>
          <a:xfrm>
            <a:off x="593280" y="436680"/>
            <a:ext cx="6729840" cy="708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500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Possible Roadblocks</a:t>
            </a:r>
            <a:endParaRPr b="0" sz="35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725040" y="1598040"/>
            <a:ext cx="10017000" cy="45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Char char="●"/>
            </a:pPr>
            <a:r>
              <a:rPr b="0" lang="en-US" sz="2100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Internal space constraints for oscilloscope</a:t>
            </a:r>
            <a:r>
              <a:rPr lang="en-US"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and </a:t>
            </a:r>
            <a:r>
              <a:rPr b="0" lang="en-US" sz="2100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computer</a:t>
            </a:r>
            <a:endParaRPr b="0" sz="21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Char char="●"/>
            </a:pPr>
            <a:r>
              <a:rPr b="0" lang="en-US" sz="2100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Power consumption possibly reducing operating window below 48 hr</a:t>
            </a:r>
            <a:endParaRPr b="0" sz="21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1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1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1869" y="3152920"/>
            <a:ext cx="5344624" cy="348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"/>
          <p:cNvSpPr txBox="1"/>
          <p:nvPr>
            <p:ph idx="4294967295"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2"/>
          <p:cNvPicPr preferRelativeResize="0"/>
          <p:nvPr/>
        </p:nvPicPr>
        <p:blipFill rotWithShape="1">
          <a:blip r:embed="rId3">
            <a:alphaModFix/>
          </a:blip>
          <a:srcRect b="2192" l="1626" r="55844" t="4883"/>
          <a:stretch/>
        </p:blipFill>
        <p:spPr>
          <a:xfrm>
            <a:off x="838080" y="3016440"/>
            <a:ext cx="2798640" cy="36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"/>
          <p:cNvSpPr txBox="1"/>
          <p:nvPr>
            <p:ph idx="4294967295" type="body"/>
          </p:nvPr>
        </p:nvSpPr>
        <p:spPr>
          <a:xfrm>
            <a:off x="838080" y="1690920"/>
            <a:ext cx="1123272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308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Times New Roman"/>
              <a:buChar char="-"/>
            </a:pPr>
            <a:r>
              <a:rPr b="0" i="0" lang="en-US" sz="2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Civil engineering lab has a concrete “scanning” process that involves measuring how ultrasonic waves travel through the concrete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2"/>
          <p:cNvPicPr preferRelativeResize="0"/>
          <p:nvPr/>
        </p:nvPicPr>
        <p:blipFill rotWithShape="1">
          <a:blip r:embed="rId3">
            <a:alphaModFix/>
          </a:blip>
          <a:srcRect b="0" l="45350" r="0" t="2522"/>
          <a:stretch/>
        </p:blipFill>
        <p:spPr>
          <a:xfrm>
            <a:off x="8154720" y="3016440"/>
            <a:ext cx="3458520" cy="3686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0"/>
          <p:cNvSpPr/>
          <p:nvPr/>
        </p:nvSpPr>
        <p:spPr>
          <a:xfrm>
            <a:off x="209520" y="314280"/>
            <a:ext cx="4178160" cy="931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540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Visual Demo</a:t>
            </a:r>
            <a:endParaRPr b="0" sz="54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20" title="20240307_11573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525" y="2330898"/>
            <a:ext cx="5488975" cy="41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0" title="20240307_115429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7800" y="1985675"/>
            <a:ext cx="6202225" cy="46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f3aa9f3eb5_0_0"/>
          <p:cNvSpPr txBox="1"/>
          <p:nvPr>
            <p:ph type="title"/>
          </p:nvPr>
        </p:nvSpPr>
        <p:spPr>
          <a:xfrm>
            <a:off x="838080" y="365040"/>
            <a:ext cx="10515300" cy="132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Code Demo</a:t>
            </a:r>
            <a:endParaRPr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93" name="Google Shape;393;g1f3aa9f3eb5_0_0"/>
          <p:cNvSpPr txBox="1"/>
          <p:nvPr>
            <p:ph idx="1" type="body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g1f3aa9f3eb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250" y="1690463"/>
            <a:ext cx="3164800" cy="4219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g1f3aa9f3eb5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3051" y="1690450"/>
            <a:ext cx="3310880" cy="44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g1f3aa9f3eb5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0925" y="1495688"/>
            <a:ext cx="3456976" cy="46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1"/>
          <p:cNvSpPr txBox="1"/>
          <p:nvPr>
            <p:ph idx="4294967295"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Questions?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3560" y="1337760"/>
            <a:ext cx="9593280" cy="5314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21"/>
          <p:cNvPicPr preferRelativeResize="0"/>
          <p:nvPr/>
        </p:nvPicPr>
        <p:blipFill rotWithShape="1">
          <a:blip r:embed="rId4">
            <a:alphaModFix/>
          </a:blip>
          <a:srcRect b="22571" l="15481" r="15268" t="17949"/>
          <a:stretch/>
        </p:blipFill>
        <p:spPr>
          <a:xfrm>
            <a:off x="84960" y="4325400"/>
            <a:ext cx="329760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/>
          <p:nvPr>
            <p:ph idx="4294967295" type="body"/>
          </p:nvPr>
        </p:nvSpPr>
        <p:spPr>
          <a:xfrm>
            <a:off x="838080" y="16948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308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analysis, can reveal imperfections in the concrete.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7640" y="2814480"/>
            <a:ext cx="3822840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"/>
          <p:cNvSpPr/>
          <p:nvPr/>
        </p:nvSpPr>
        <p:spPr>
          <a:xfrm>
            <a:off x="816120" y="5946480"/>
            <a:ext cx="4026240" cy="57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an undamaged section of concrete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1280" y="2757240"/>
            <a:ext cx="3902400" cy="32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"/>
          <p:cNvSpPr/>
          <p:nvPr/>
        </p:nvSpPr>
        <p:spPr>
          <a:xfrm>
            <a:off x="7451280" y="5946480"/>
            <a:ext cx="4026240" cy="57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 compromised section of concrete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"/>
          <p:cNvSpPr txBox="1"/>
          <p:nvPr>
            <p:ph idx="4294967295" type="title"/>
          </p:nvPr>
        </p:nvSpPr>
        <p:spPr>
          <a:xfrm>
            <a:off x="838080" y="28080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"/>
          <p:cNvSpPr txBox="1"/>
          <p:nvPr>
            <p:ph idx="4294967295"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"/>
          <p:cNvSpPr txBox="1"/>
          <p:nvPr>
            <p:ph idx="4294967295" type="body"/>
          </p:nvPr>
        </p:nvSpPr>
        <p:spPr>
          <a:xfrm>
            <a:off x="479520" y="1514519"/>
            <a:ext cx="11232720" cy="50972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40644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Produce a handheld ultrasound inspection device for inspecting a bridge/structural component for faults in the field.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Inspection Unit gathers and stores test data collected over time (48 to 72 hours).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Budget - $2000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Rationale: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1" marL="9144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commercial solution is expense (~ 5000 USD)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1" marL="9144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solution cannot operate without operator present.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b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4"/>
          <p:cNvPicPr preferRelativeResize="0"/>
          <p:nvPr/>
        </p:nvPicPr>
        <p:blipFill rotWithShape="1">
          <a:blip r:embed="rId3">
            <a:alphaModFix/>
          </a:blip>
          <a:srcRect b="0" l="6424" r="8672" t="0"/>
          <a:stretch/>
        </p:blipFill>
        <p:spPr>
          <a:xfrm>
            <a:off x="8822520" y="3525841"/>
            <a:ext cx="2530800" cy="2630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erif Display"/>
              <a:buNone/>
            </a:pPr>
            <a:r>
              <a:rPr lang="en-US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/>
          </a:p>
        </p:txBody>
      </p:sp>
      <p:sp>
        <p:nvSpPr>
          <p:cNvPr id="264" name="Google Shape;264;p5"/>
          <p:cNvSpPr txBox="1"/>
          <p:nvPr>
            <p:ph idx="1" type="subTitle"/>
          </p:nvPr>
        </p:nvSpPr>
        <p:spPr>
          <a:xfrm>
            <a:off x="838075" y="1825550"/>
            <a:ext cx="6213600" cy="22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 to society:</a:t>
            </a:r>
            <a:endParaRPr sz="24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thorough inspections for concrete pillar support systems.</a:t>
            </a:r>
            <a:endParaRPr sz="24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increases safety for publicly used infrastructure such as bridges.</a:t>
            </a:r>
            <a:endParaRPr sz="2400"/>
          </a:p>
        </p:txBody>
      </p:sp>
      <p:pic>
        <p:nvPicPr>
          <p:cNvPr id="265" name="Google Shape;26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1678" y="2921979"/>
            <a:ext cx="4852000" cy="363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"/>
          <p:cNvSpPr txBox="1"/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4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Considerations - Assumptions</a:t>
            </a:r>
            <a:endParaRPr/>
          </a:p>
        </p:txBody>
      </p:sp>
      <p:sp>
        <p:nvSpPr>
          <p:cNvPr id="271" name="Google Shape;271;p6"/>
          <p:cNvSpPr txBox="1"/>
          <p:nvPr>
            <p:ph idx="1" type="subTitle"/>
          </p:nvPr>
        </p:nvSpPr>
        <p:spPr>
          <a:xfrm>
            <a:off x="838080" y="1825560"/>
            <a:ext cx="10515240" cy="236837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Ambient temperatures during operation shall not exceed 1</a:t>
            </a:r>
            <a: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0° F.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fully charged before sampling starts.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in good condition and has not degraded from age.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placed in a dry location protected from major weather interference.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used following the user manual.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user places the transistor transmitter and receiver correctly.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has no component failures.</a:t>
            </a:r>
            <a:endParaRPr b="0" i="0" sz="2100" u="none" cap="none" strike="noStrik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72" name="Google Shape;272;p6"/>
          <p:cNvPicPr preferRelativeResize="0"/>
          <p:nvPr/>
        </p:nvPicPr>
        <p:blipFill rotWithShape="1">
          <a:blip r:embed="rId3">
            <a:alphaModFix/>
          </a:blip>
          <a:srcRect b="3480" l="44380" r="1569" t="0"/>
          <a:stretch/>
        </p:blipFill>
        <p:spPr>
          <a:xfrm>
            <a:off x="8572499" y="3429000"/>
            <a:ext cx="3213457" cy="2869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"/>
          <p:cNvSpPr txBox="1"/>
          <p:nvPr>
            <p:ph idx="4294967295" type="title"/>
          </p:nvPr>
        </p:nvSpPr>
        <p:spPr>
          <a:xfrm>
            <a:off x="838080" y="62028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– Requirements and </a:t>
            </a:r>
            <a:r>
              <a:rPr b="0" i="0" lang="en-US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"/>
          <p:cNvSpPr txBox="1"/>
          <p:nvPr>
            <p:ph idx="4294967295" type="body"/>
          </p:nvPr>
        </p:nvSpPr>
        <p:spPr>
          <a:xfrm>
            <a:off x="838080" y="2886480"/>
            <a:ext cx="10515240" cy="2528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Portable Ultrasound Device (PUD) shall: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8001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portable and usable by a single operator.</a:t>
            </a:r>
            <a:endParaRPr b="0" i="0" sz="21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8001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Initiate testing and record the resulting data.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8001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for 48 to 72 hours without exterior inputs.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8001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in outdoor/ field environment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3920" y="2724480"/>
            <a:ext cx="2023560" cy="2852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"/>
          <p:cNvSpPr/>
          <p:nvPr/>
        </p:nvSpPr>
        <p:spPr>
          <a:xfrm>
            <a:off x="593280" y="436680"/>
            <a:ext cx="6729840" cy="708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- Risks</a:t>
            </a:r>
            <a:endParaRPr b="0" i="0" sz="3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8"/>
          <p:cNvSpPr/>
          <p:nvPr/>
        </p:nvSpPr>
        <p:spPr>
          <a:xfrm>
            <a:off x="725040" y="1598040"/>
            <a:ext cx="10017000" cy="45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shock (500v)</a:t>
            </a:r>
            <a:endParaRPr/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component failure</a:t>
            </a:r>
            <a:endParaRPr/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 industrial standards </a:t>
            </a:r>
            <a:r>
              <a:rPr lang="en-US"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</a:t>
            </a:r>
            <a:r>
              <a:rPr b="0" i="0" lang="en-US" sz="21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equested by client</a:t>
            </a:r>
            <a:endParaRPr b="0" i="0" sz="2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Light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2108" y="0"/>
            <a:ext cx="4999892" cy="3812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9"/>
          <p:cNvSpPr txBox="1"/>
          <p:nvPr>
            <p:ph idx="4294967295"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Major Subsystems  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9"/>
          <p:cNvSpPr txBox="1"/>
          <p:nvPr>
            <p:ph idx="4294967295" type="body"/>
          </p:nvPr>
        </p:nvSpPr>
        <p:spPr>
          <a:xfrm>
            <a:off x="684720" y="169092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Hardware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Electrical system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 and Mounting system 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Cooling system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1" marL="9144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Transmit (Tx) and Receiver (Rx) system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1" marL="9144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4560" y="1402560"/>
            <a:ext cx="1777680" cy="1599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99600" y="3176640"/>
            <a:ext cx="2847600" cy="1599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74160" y="5000400"/>
            <a:ext cx="5714640" cy="1552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971280" y="3139200"/>
            <a:ext cx="1599840" cy="1599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547560" y="1269360"/>
            <a:ext cx="1866240" cy="186624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9"/>
          <p:cNvSpPr/>
          <p:nvPr/>
        </p:nvSpPr>
        <p:spPr>
          <a:xfrm>
            <a:off x="10199880" y="1914480"/>
            <a:ext cx="348480" cy="3096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1119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2023-10-27T17:27:13Z</dcterms:created>
  <dc:creator>michael kisellus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Widescreen</vt:lpwstr>
  </property>
  <property fmtid="{D5CDD505-2E9C-101B-9397-08002B2CF9AE}" pid="4" name="Slides">
    <vt:i4>12</vt:i4>
  </property>
</Properties>
</file>